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8" r:id="rId11"/>
    <p:sldId id="269" r:id="rId12"/>
    <p:sldId id="273" r:id="rId13"/>
    <p:sldId id="274" r:id="rId14"/>
    <p:sldId id="275" r:id="rId15"/>
    <p:sldId id="276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2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8437B7-36BC-447A-A2FC-E1A61978BE34}" type="datetimeFigureOut">
              <a:rPr lang="hu-HU" smtClean="0"/>
              <a:pPr/>
              <a:t>2017.02.18.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8FB1F-15D0-4F5B-9D59-4D58F68612E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5701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4C93-72B2-4205-9C6D-36BA570BF168}" type="slidenum">
              <a:rPr lang="hu-HU" smtClean="0"/>
              <a:pPr/>
              <a:t>15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29581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F8642-F6FE-4213-B37E-AD9909E6D5B0}" type="datetime1">
              <a:rPr lang="hu-HU" smtClean="0"/>
              <a:pPr/>
              <a:t>2017.02.18.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33B6-1B3A-4F67-B4C4-3CAECFED315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42D3-1C8E-4F9D-9F90-DEBBBBB9693E}" type="datetime1">
              <a:rPr lang="hu-HU" smtClean="0"/>
              <a:pPr/>
              <a:t>2017.02.18.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33B6-1B3A-4F67-B4C4-3CAECFED315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FE71-1293-4759-9700-87FD70F3CD49}" type="datetime1">
              <a:rPr lang="hu-HU" smtClean="0"/>
              <a:pPr/>
              <a:t>2017.02.18.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33B6-1B3A-4F67-B4C4-3CAECFED315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9BCDC-1873-46D1-8E42-1E68EA2EDE37}" type="datetime1">
              <a:rPr lang="hu-HU" smtClean="0"/>
              <a:pPr/>
              <a:t>2017.02.18.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33B6-1B3A-4F67-B4C4-3CAECFED315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7506-64ED-491E-BBC3-B5B4D2BFEA91}" type="datetime1">
              <a:rPr lang="hu-HU" smtClean="0"/>
              <a:pPr/>
              <a:t>2017.02.18.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33B6-1B3A-4F67-B4C4-3CAECFED315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1A8EC-6705-4FB2-907C-E6DC32EFC13B}" type="datetime1">
              <a:rPr lang="hu-HU" smtClean="0"/>
              <a:pPr/>
              <a:t>2017.02.18.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33B6-1B3A-4F67-B4C4-3CAECFED315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6E42-8C3C-4A3D-9AD7-2CCB71B4C3B1}" type="datetime1">
              <a:rPr lang="hu-HU" smtClean="0"/>
              <a:pPr/>
              <a:t>2017.02.18.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33B6-1B3A-4F67-B4C4-3CAECFED315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66BC-460E-4D45-ABF6-578BFC4F483B}" type="datetime1">
              <a:rPr lang="hu-HU" smtClean="0"/>
              <a:pPr/>
              <a:t>2017.02.18.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33B6-1B3A-4F67-B4C4-3CAECFED315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FCBA-0ACE-42AC-9F90-357CD75946B7}" type="datetime1">
              <a:rPr lang="hu-HU" smtClean="0"/>
              <a:pPr/>
              <a:t>2017.02.18.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33B6-1B3A-4F67-B4C4-3CAECFED315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7FE65-5C28-4144-87F5-BE75C5C2960C}" type="datetime1">
              <a:rPr lang="hu-HU" smtClean="0"/>
              <a:pPr/>
              <a:t>2017.02.18.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33B6-1B3A-4F67-B4C4-3CAECFED315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C59D6-225E-47E7-8B0B-249FE3FFE27B}" type="datetime1">
              <a:rPr lang="hu-HU" smtClean="0"/>
              <a:pPr/>
              <a:t>2017.02.18.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33B6-1B3A-4F67-B4C4-3CAECFED315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045CB-40EE-436B-84F7-FC62AB494DE8}" type="datetime1">
              <a:rPr lang="hu-HU" smtClean="0"/>
              <a:pPr/>
              <a:t>2017.02.18.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833B6-1B3A-4F67-B4C4-3CAECFED315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mkksz" TargetMode="External"/><Relationship Id="rId5" Type="http://schemas.openxmlformats.org/officeDocument/2006/relationships/hyperlink" Target="http://www.mkksz.org.hu/" TargetMode="External"/><Relationship Id="rId4" Type="http://schemas.openxmlformats.org/officeDocument/2006/relationships/hyperlink" Target="mailto:mkksz@mkksz.org.h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28596" y="188640"/>
            <a:ext cx="8429684" cy="4097616"/>
          </a:xfrm>
        </p:spPr>
        <p:txBody>
          <a:bodyPr>
            <a:normAutofit fontScale="90000"/>
          </a:bodyPr>
          <a:lstStyle/>
          <a:p>
            <a:pPr algn="ctr"/>
            <a:r>
              <a:rPr lang="hu-HU" sz="4000" b="1" dirty="0" smtClean="0">
                <a:latin typeface="Calibri" pitchFamily="34" charset="0"/>
              </a:rPr>
              <a:t/>
            </a:r>
            <a:br>
              <a:rPr lang="hu-HU" sz="4000" b="1" dirty="0" smtClean="0">
                <a:latin typeface="Calibri" pitchFamily="34" charset="0"/>
              </a:rPr>
            </a:br>
            <a:r>
              <a:rPr lang="hu-HU" sz="4000" dirty="0" smtClean="0">
                <a:latin typeface="Calibri" pitchFamily="34" charset="0"/>
              </a:rPr>
              <a:t/>
            </a:r>
            <a:br>
              <a:rPr lang="hu-HU" sz="4000" dirty="0" smtClean="0">
                <a:latin typeface="Calibri" pitchFamily="34" charset="0"/>
              </a:rPr>
            </a:br>
            <a:r>
              <a:rPr lang="hu-HU" sz="4000" dirty="0" smtClean="0">
                <a:latin typeface="Calibri" pitchFamily="34" charset="0"/>
              </a:rPr>
              <a:t/>
            </a:r>
            <a:br>
              <a:rPr lang="hu-HU" sz="4000" dirty="0" smtClean="0">
                <a:latin typeface="Calibri" pitchFamily="34" charset="0"/>
              </a:rPr>
            </a:br>
            <a:r>
              <a:rPr lang="hu-HU" sz="2700" b="1" dirty="0" smtClean="0">
                <a:solidFill>
                  <a:schemeClr val="bg1"/>
                </a:solidFill>
                <a:latin typeface="Calibri" pitchFamily="34" charset="0"/>
              </a:rPr>
              <a:t>Magyar Köztisztviselők, Közalkalmazottak és Közszolgálati Dolgozók Szakszervezete</a:t>
            </a:r>
            <a:br>
              <a:rPr lang="hu-HU" sz="27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hu-HU" sz="2700" b="1" dirty="0" smtClean="0">
                <a:solidFill>
                  <a:schemeClr val="bg1"/>
                </a:solidFill>
                <a:latin typeface="Calibri" pitchFamily="34" charset="0"/>
              </a:rPr>
              <a:t>(MKKSZ)</a:t>
            </a:r>
            <a:br>
              <a:rPr lang="hu-HU" sz="27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hu-HU" sz="4400" b="1" i="1" dirty="0" smtClean="0">
                <a:solidFill>
                  <a:schemeClr val="bg1"/>
                </a:solidFill>
                <a:latin typeface="Calibri" pitchFamily="34" charset="0"/>
              </a:rPr>
              <a:t>Aktivitás az önkormányzatok humánerőforrásának védelméért</a:t>
            </a:r>
            <a:r>
              <a:rPr lang="hu-HU" sz="4400" b="1" i="1" dirty="0" smtClean="0">
                <a:latin typeface="Calibri" pitchFamily="34" charset="0"/>
              </a:rPr>
              <a:t/>
            </a:r>
            <a:br>
              <a:rPr lang="hu-HU" sz="4400" b="1" i="1" dirty="0" smtClean="0">
                <a:latin typeface="Calibri" pitchFamily="34" charset="0"/>
              </a:rPr>
            </a:br>
            <a:endParaRPr lang="hu-HU" sz="4400" i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5157192"/>
            <a:ext cx="7772400" cy="91440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hu-HU" b="1" dirty="0" smtClean="0">
                <a:solidFill>
                  <a:schemeClr val="bg1"/>
                </a:solidFill>
                <a:latin typeface="Calibri" pitchFamily="34" charset="0"/>
              </a:rPr>
              <a:t>Megyei Polgármesteri Fórum </a:t>
            </a:r>
          </a:p>
          <a:p>
            <a:pPr algn="ctr"/>
            <a:r>
              <a:rPr lang="hu-HU" b="1" dirty="0" smtClean="0">
                <a:solidFill>
                  <a:schemeClr val="bg1"/>
                </a:solidFill>
              </a:rPr>
              <a:t>2017.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6876256" y="116632"/>
            <a:ext cx="2133600" cy="365125"/>
          </a:xfrm>
        </p:spPr>
        <p:txBody>
          <a:bodyPr/>
          <a:lstStyle/>
          <a:p>
            <a:fld id="{AD4833B6-1B3A-4F67-B4C4-3CAECFED3158}" type="slidenum">
              <a:rPr lang="hu-HU" sz="3200" b="1" smtClean="0">
                <a:solidFill>
                  <a:schemeClr val="bg1"/>
                </a:solidFill>
              </a:rPr>
              <a:pPr/>
              <a:t>1</a:t>
            </a:fld>
            <a:r>
              <a:rPr lang="hu-HU" sz="3200" b="1" dirty="0" smtClean="0">
                <a:solidFill>
                  <a:schemeClr val="bg1"/>
                </a:solidFill>
              </a:rPr>
              <a:t>.</a:t>
            </a:r>
            <a:endParaRPr lang="hu-HU" sz="3200" b="1" dirty="0">
              <a:solidFill>
                <a:schemeClr val="bg1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3286116" y="4643446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pic>
        <p:nvPicPr>
          <p:cNvPr id="1026" name="Kép 4" descr="http://www.mkksz.org.hu/images/kepek/mkksz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0" y="142852"/>
            <a:ext cx="13144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 descr="piroskerdoj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42852"/>
            <a:ext cx="1278898" cy="149543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hu-HU" b="1" dirty="0" smtClean="0">
                <a:solidFill>
                  <a:schemeClr val="bg1"/>
                </a:solidFill>
                <a:latin typeface="Calibri" pitchFamily="34" charset="0"/>
              </a:rPr>
              <a:t>Eredmény ?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82453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dirty="0" smtClean="0">
                <a:solidFill>
                  <a:schemeClr val="bg1"/>
                </a:solidFill>
                <a:latin typeface="Calibri" pitchFamily="34" charset="0"/>
              </a:rPr>
              <a:t>A </a:t>
            </a:r>
            <a:r>
              <a:rPr lang="hu-HU" b="1" dirty="0" smtClean="0">
                <a:solidFill>
                  <a:schemeClr val="bg1"/>
                </a:solidFill>
                <a:latin typeface="Calibri" pitchFamily="34" charset="0"/>
              </a:rPr>
              <a:t>közszolgálati jogviszonyban </a:t>
            </a:r>
            <a:r>
              <a:rPr lang="hu-HU" dirty="0" smtClean="0">
                <a:solidFill>
                  <a:schemeClr val="bg1"/>
                </a:solidFill>
                <a:latin typeface="Calibri" pitchFamily="34" charset="0"/>
              </a:rPr>
              <a:t>dolgozók létszáma kb</a:t>
            </a:r>
            <a:r>
              <a:rPr lang="hu-HU" sz="4400" dirty="0" smtClean="0">
                <a:solidFill>
                  <a:schemeClr val="bg1"/>
                </a:solidFill>
                <a:latin typeface="Calibri" pitchFamily="34" charset="0"/>
              </a:rPr>
              <a:t>. </a:t>
            </a:r>
            <a:r>
              <a:rPr lang="hu-HU" sz="6600" b="1" dirty="0" smtClean="0">
                <a:solidFill>
                  <a:schemeClr val="bg1"/>
                </a:solidFill>
                <a:latin typeface="Calibri" pitchFamily="34" charset="0"/>
              </a:rPr>
              <a:t>710 – 720 ezer </a:t>
            </a:r>
            <a:r>
              <a:rPr lang="hu-HU" sz="4400" b="1" dirty="0" smtClean="0">
                <a:solidFill>
                  <a:schemeClr val="bg1"/>
                </a:solidFill>
                <a:latin typeface="Calibri" pitchFamily="34" charset="0"/>
              </a:rPr>
              <a:t>fő</a:t>
            </a:r>
          </a:p>
          <a:p>
            <a:pPr algn="just"/>
            <a:r>
              <a:rPr lang="hu-HU" sz="6000" b="1" dirty="0" smtClean="0">
                <a:solidFill>
                  <a:schemeClr val="bg1"/>
                </a:solidFill>
                <a:latin typeface="Calibri" pitchFamily="34" charset="0"/>
              </a:rPr>
              <a:t>31%=220 ezer fő</a:t>
            </a:r>
            <a:r>
              <a:rPr lang="hu-HU" b="1" dirty="0" smtClean="0">
                <a:solidFill>
                  <a:schemeClr val="bg1"/>
                </a:solidFill>
                <a:latin typeface="Calibri" pitchFamily="34" charset="0"/>
              </a:rPr>
              <a:t> nem a reá irányadó illetménytábla szerinti fizetést kap</a:t>
            </a:r>
          </a:p>
          <a:p>
            <a:pPr algn="just"/>
            <a:r>
              <a:rPr lang="hu-HU" b="1" dirty="0" smtClean="0">
                <a:solidFill>
                  <a:schemeClr val="bg1"/>
                </a:solidFill>
                <a:latin typeface="Calibri" pitchFamily="34" charset="0"/>
              </a:rPr>
              <a:t>55 ezer </a:t>
            </a:r>
            <a:r>
              <a:rPr lang="hu-HU" dirty="0" smtClean="0">
                <a:solidFill>
                  <a:schemeClr val="bg1"/>
                </a:solidFill>
                <a:latin typeface="Calibri" pitchFamily="34" charset="0"/>
              </a:rPr>
              <a:t>fő minimálbért: </a:t>
            </a:r>
            <a:r>
              <a:rPr lang="hu-HU" b="1" dirty="0" smtClean="0">
                <a:solidFill>
                  <a:schemeClr val="bg1"/>
                </a:solidFill>
                <a:latin typeface="Calibri" pitchFamily="34" charset="0"/>
              </a:rPr>
              <a:t>nettó 84.788 Ft</a:t>
            </a:r>
            <a:r>
              <a:rPr lang="hu-HU" sz="2400" b="1" dirty="0" smtClean="0">
                <a:solidFill>
                  <a:schemeClr val="bg1"/>
                </a:solidFill>
                <a:latin typeface="Calibri" pitchFamily="34" charset="0"/>
              </a:rPr>
              <a:t>= kb. 275 - 280 EURO</a:t>
            </a:r>
          </a:p>
          <a:p>
            <a:pPr algn="just"/>
            <a:r>
              <a:rPr lang="hu-HU" sz="4400" b="1" dirty="0" smtClean="0">
                <a:solidFill>
                  <a:schemeClr val="bg1"/>
                </a:solidFill>
                <a:latin typeface="Calibri" pitchFamily="34" charset="0"/>
              </a:rPr>
              <a:t>165 ezer </a:t>
            </a:r>
            <a:r>
              <a:rPr lang="hu-HU" dirty="0" smtClean="0">
                <a:solidFill>
                  <a:schemeClr val="bg1"/>
                </a:solidFill>
                <a:latin typeface="Calibri" pitchFamily="34" charset="0"/>
              </a:rPr>
              <a:t>fő a szakmunkás bérminimumot: </a:t>
            </a:r>
            <a:r>
              <a:rPr lang="hu-HU" sz="4400" b="1" dirty="0" smtClean="0">
                <a:solidFill>
                  <a:schemeClr val="bg1"/>
                </a:solidFill>
                <a:latin typeface="Calibri" pitchFamily="34" charset="0"/>
              </a:rPr>
              <a:t>nettó 107.065Ft </a:t>
            </a:r>
            <a:r>
              <a:rPr lang="hu-HU" sz="3600" b="1" dirty="0" smtClean="0">
                <a:solidFill>
                  <a:schemeClr val="bg1"/>
                </a:solidFill>
                <a:latin typeface="Calibri" pitchFamily="34" charset="0"/>
              </a:rPr>
              <a:t>= kb. 345-350 EURO 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33B6-1B3A-4F67-B4C4-3CAECFED3158}" type="slidenum">
              <a:rPr lang="hu-HU" smtClean="0"/>
              <a:pPr/>
              <a:t>10</a:t>
            </a:fld>
            <a:endParaRPr lang="hu-HU"/>
          </a:p>
        </p:txBody>
      </p:sp>
      <p:sp>
        <p:nvSpPr>
          <p:cNvPr id="5" name="Dia számának helye 3"/>
          <p:cNvSpPr txBox="1">
            <a:spLocks/>
          </p:cNvSpPr>
          <p:nvPr/>
        </p:nvSpPr>
        <p:spPr>
          <a:xfrm>
            <a:off x="6858016" y="2142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</a:t>
            </a: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 descr="kérdőjel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5008516"/>
            <a:ext cx="1428760" cy="1693152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/>
          <a:lstStyle/>
          <a:p>
            <a:r>
              <a:rPr lang="hu-HU" b="1" dirty="0" smtClean="0">
                <a:solidFill>
                  <a:schemeClr val="bg1"/>
                </a:solidFill>
              </a:rPr>
              <a:t>Sztrájk tanulságok 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00108"/>
            <a:ext cx="8258204" cy="542928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hu-HU" dirty="0" smtClean="0">
                <a:solidFill>
                  <a:schemeClr val="bg1"/>
                </a:solidFill>
              </a:rPr>
              <a:t>Ennek a sztrájknak nem a végrehajtása hanem a meghirdetése jelentette az igazi áttörést. Megtudhattuk </a:t>
            </a:r>
            <a:r>
              <a:rPr lang="hu-HU" b="1" dirty="0" smtClean="0">
                <a:solidFill>
                  <a:schemeClr val="bg1"/>
                </a:solidFill>
              </a:rPr>
              <a:t>a sztrájk nem „ördögtől” való</a:t>
            </a:r>
            <a:r>
              <a:rPr lang="hu-HU" dirty="0" smtClean="0">
                <a:solidFill>
                  <a:schemeClr val="bg1"/>
                </a:solidFill>
              </a:rPr>
              <a:t>. </a:t>
            </a:r>
          </a:p>
          <a:p>
            <a:pPr algn="just">
              <a:buNone/>
            </a:pPr>
            <a:endParaRPr lang="hu-HU" dirty="0" smtClean="0">
              <a:solidFill>
                <a:schemeClr val="bg1"/>
              </a:solidFill>
            </a:endParaRPr>
          </a:p>
          <a:p>
            <a:pPr algn="just"/>
            <a:r>
              <a:rPr lang="hu-HU" dirty="0" smtClean="0">
                <a:solidFill>
                  <a:schemeClr val="bg1"/>
                </a:solidFill>
              </a:rPr>
              <a:t>Ez </a:t>
            </a:r>
            <a:r>
              <a:rPr lang="hu-HU" b="1" dirty="0" smtClean="0">
                <a:solidFill>
                  <a:schemeClr val="bg1"/>
                </a:solidFill>
              </a:rPr>
              <a:t>a sztrájk történelmi értékű</a:t>
            </a:r>
            <a:r>
              <a:rPr lang="hu-HU" dirty="0" smtClean="0">
                <a:solidFill>
                  <a:schemeClr val="bg1"/>
                </a:solidFill>
              </a:rPr>
              <a:t>, mert Magyarországon soha semmikor nem sztrájkoltak önkormányzati dolgozók.</a:t>
            </a:r>
          </a:p>
          <a:p>
            <a:pPr algn="just">
              <a:buNone/>
            </a:pPr>
            <a:endParaRPr lang="hu-HU" dirty="0" smtClean="0">
              <a:solidFill>
                <a:schemeClr val="bg1"/>
              </a:solidFill>
            </a:endParaRPr>
          </a:p>
          <a:p>
            <a:pPr algn="just"/>
            <a:r>
              <a:rPr lang="hu-HU" dirty="0" smtClean="0">
                <a:solidFill>
                  <a:schemeClr val="bg1"/>
                </a:solidFill>
              </a:rPr>
              <a:t>A mai Magyarországon is van munkavállalói akarat az érdek érvényesítésre. Ez a sztrájk törvény sem tudja megakadályozni a törvényes sztrájk szervezését.</a:t>
            </a:r>
          </a:p>
          <a:p>
            <a:pPr algn="just">
              <a:buNone/>
            </a:pPr>
            <a:endParaRPr lang="hu-HU" dirty="0" smtClean="0">
              <a:solidFill>
                <a:schemeClr val="bg1"/>
              </a:solidFill>
            </a:endParaRPr>
          </a:p>
          <a:p>
            <a:pPr algn="just"/>
            <a:r>
              <a:rPr lang="hu-HU" dirty="0" smtClean="0">
                <a:solidFill>
                  <a:schemeClr val="bg1"/>
                </a:solidFill>
              </a:rPr>
              <a:t>Nem a munkabeszüntetés, hanem </a:t>
            </a:r>
            <a:r>
              <a:rPr lang="hu-HU" b="1" dirty="0" smtClean="0">
                <a:solidFill>
                  <a:schemeClr val="bg1"/>
                </a:solidFill>
              </a:rPr>
              <a:t>a tárgyalás a fő cél</a:t>
            </a:r>
            <a:r>
              <a:rPr lang="hu-HU" dirty="0" smtClean="0">
                <a:solidFill>
                  <a:schemeClr val="bg1"/>
                </a:solidFill>
              </a:rPr>
              <a:t>. </a:t>
            </a:r>
          </a:p>
          <a:p>
            <a:pPr algn="just">
              <a:buNone/>
            </a:pPr>
            <a:r>
              <a:rPr lang="hu-HU" dirty="0" smtClean="0">
                <a:solidFill>
                  <a:schemeClr val="bg1"/>
                </a:solidFill>
              </a:rPr>
              <a:t>	De a kormány erre nem hajlandó! Vagy még is?</a:t>
            </a:r>
          </a:p>
          <a:p>
            <a:pPr algn="ctr">
              <a:buNone/>
            </a:pPr>
            <a:r>
              <a:rPr lang="hu-HU" sz="5200" b="1" dirty="0" smtClean="0">
                <a:solidFill>
                  <a:schemeClr val="bg1"/>
                </a:solidFill>
              </a:rPr>
              <a:t>Hogyan tovább?? 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5" name="Dia számának helye 3"/>
          <p:cNvSpPr txBox="1">
            <a:spLocks/>
          </p:cNvSpPr>
          <p:nvPr/>
        </p:nvSpPr>
        <p:spPr>
          <a:xfrm>
            <a:off x="6858016" y="2142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</a:t>
            </a: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bg1"/>
                </a:solidFill>
              </a:rPr>
              <a:t>MKKSZ javaslat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90588" indent="-439738" algn="just"/>
            <a:r>
              <a:rPr lang="hu-HU" dirty="0" smtClean="0">
                <a:solidFill>
                  <a:schemeClr val="bg1"/>
                </a:solidFill>
              </a:rPr>
              <a:t>30%-os általános bruttó béremelés </a:t>
            </a:r>
          </a:p>
          <a:p>
            <a:pPr marL="890588" indent="-439738" algn="just"/>
            <a:r>
              <a:rPr lang="hu-HU" dirty="0" smtClean="0">
                <a:solidFill>
                  <a:schemeClr val="bg1"/>
                </a:solidFill>
              </a:rPr>
              <a:t>Illetményalap emelés: 60.000 Ft-ra</a:t>
            </a:r>
          </a:p>
          <a:p>
            <a:pPr marL="890588" indent="-439738" algn="just"/>
            <a:r>
              <a:rPr lang="hu-HU" dirty="0" smtClean="0">
                <a:solidFill>
                  <a:schemeClr val="bg1"/>
                </a:solidFill>
              </a:rPr>
              <a:t>Életpálya törvény az </a:t>
            </a:r>
            <a:r>
              <a:rPr lang="hu-HU" dirty="0" err="1" smtClean="0">
                <a:solidFill>
                  <a:schemeClr val="bg1"/>
                </a:solidFill>
              </a:rPr>
              <a:t>Attv</a:t>
            </a:r>
            <a:r>
              <a:rPr lang="hu-HU" dirty="0" smtClean="0">
                <a:solidFill>
                  <a:schemeClr val="bg1"/>
                </a:solidFill>
              </a:rPr>
              <a:t> mintájára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33B6-1B3A-4F67-B4C4-3CAECFED3158}" type="slidenum">
              <a:rPr lang="hu-HU" smtClean="0"/>
              <a:pPr/>
              <a:t>12</a:t>
            </a:fld>
            <a:endParaRPr lang="hu-HU"/>
          </a:p>
        </p:txBody>
      </p:sp>
      <p:sp>
        <p:nvSpPr>
          <p:cNvPr id="5" name="Dia számának helye 3"/>
          <p:cNvSpPr txBox="1">
            <a:spLocks/>
          </p:cNvSpPr>
          <p:nvPr/>
        </p:nvSpPr>
        <p:spPr>
          <a:xfrm>
            <a:off x="6858016" y="2142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</a:t>
            </a: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Kép 5" descr="javasla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4000504"/>
            <a:ext cx="4286250" cy="240982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MKKSZ aktivitások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2400" dirty="0" smtClean="0">
                <a:solidFill>
                  <a:schemeClr val="bg1"/>
                </a:solidFill>
              </a:rPr>
              <a:t>2016. július 1.-én: önálló törvényjavaslat az önkormányzati köztisztviselők életpályájára</a:t>
            </a:r>
          </a:p>
          <a:p>
            <a:pPr marL="0" indent="0" algn="just">
              <a:spcBef>
                <a:spcPts val="0"/>
              </a:spcBef>
              <a:buNone/>
            </a:pPr>
            <a:endParaRPr lang="hu-HU" sz="24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hu-HU" sz="2400" dirty="0" smtClean="0">
                <a:solidFill>
                  <a:schemeClr val="bg1"/>
                </a:solidFill>
              </a:rPr>
              <a:t>2016. ősz: ÖNET kezdeményezés a polgármesteri díjazás emelésére és az önkormányzati köztisztviselők bérfejlesztésére</a:t>
            </a:r>
          </a:p>
          <a:p>
            <a:pPr marL="0" indent="0" algn="just">
              <a:spcBef>
                <a:spcPts val="0"/>
              </a:spcBef>
              <a:buNone/>
            </a:pPr>
            <a:endParaRPr lang="hu-HU" sz="24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hu-HU" sz="2400" dirty="0" smtClean="0">
                <a:solidFill>
                  <a:schemeClr val="bg1"/>
                </a:solidFill>
              </a:rPr>
              <a:t>2016. december 04: Lázár János miniszter tájékoztatása szerint a kormány 2017. január végéig dönt a „jogos” bérigényről</a:t>
            </a:r>
          </a:p>
          <a:p>
            <a:pPr marL="0" indent="0" algn="just">
              <a:spcBef>
                <a:spcPts val="0"/>
              </a:spcBef>
              <a:buNone/>
            </a:pPr>
            <a:endParaRPr lang="hu-HU" sz="24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hu-HU" sz="2400" dirty="0" smtClean="0">
                <a:solidFill>
                  <a:schemeClr val="bg1"/>
                </a:solidFill>
              </a:rPr>
              <a:t>2017. Február 07: Levél Lázár Jánosnak</a:t>
            </a:r>
          </a:p>
          <a:p>
            <a:pPr marL="0" indent="0" algn="just">
              <a:spcBef>
                <a:spcPts val="0"/>
              </a:spcBef>
              <a:buNone/>
            </a:pPr>
            <a:endParaRPr lang="hu-HU" sz="24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hu-HU" sz="2400" dirty="0" smtClean="0">
                <a:solidFill>
                  <a:schemeClr val="bg1"/>
                </a:solidFill>
              </a:rPr>
              <a:t>2017. Február 15: KÉF összehívás kezdeményezése</a:t>
            </a:r>
          </a:p>
          <a:p>
            <a:pPr>
              <a:buNone/>
            </a:pPr>
            <a:r>
              <a:rPr lang="hu-HU" sz="2400" dirty="0" smtClean="0"/>
              <a:t> </a:t>
            </a:r>
            <a:endParaRPr lang="hu-HU" sz="2400" dirty="0"/>
          </a:p>
        </p:txBody>
      </p:sp>
      <p:sp>
        <p:nvSpPr>
          <p:cNvPr id="5" name="Dia számának helye 3"/>
          <p:cNvSpPr txBox="1">
            <a:spLocks/>
          </p:cNvSpPr>
          <p:nvPr/>
        </p:nvSpPr>
        <p:spPr>
          <a:xfrm>
            <a:off x="6858016" y="2142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</a:t>
            </a: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Kép 4" descr="http://www.mkksz.org.hu/images/kepek/mkksz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5000636"/>
            <a:ext cx="13144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 descr="erőprob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4786322"/>
            <a:ext cx="2571736" cy="1933945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Sztrájkon túl - tárgyalás előtt:</a:t>
            </a:r>
            <a:br>
              <a:rPr lang="hu-HU" b="1" dirty="0" smtClean="0">
                <a:solidFill>
                  <a:schemeClr val="bg1"/>
                </a:solidFill>
              </a:rPr>
            </a:br>
            <a:r>
              <a:rPr lang="hu-HU" b="1" dirty="0" smtClean="0">
                <a:solidFill>
                  <a:schemeClr val="bg1"/>
                </a:solidFill>
              </a:rPr>
              <a:t>az erőpróba folytatódik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u-HU" dirty="0" smtClean="0">
                <a:solidFill>
                  <a:schemeClr val="bg1"/>
                </a:solidFill>
              </a:rPr>
              <a:t>Már nem (csak) a bér: az önkormányzati LÉT A TÉT!!!</a:t>
            </a:r>
          </a:p>
          <a:p>
            <a:pPr algn="just"/>
            <a:r>
              <a:rPr lang="hu-HU" dirty="0" smtClean="0">
                <a:solidFill>
                  <a:schemeClr val="bg1"/>
                </a:solidFill>
              </a:rPr>
              <a:t>2016. július 1-én a járási hivatalokban, 2017 január 1-én a megyei kormányhivatalokban bérfejlesztés :Merre dől a dominó?</a:t>
            </a:r>
          </a:p>
          <a:p>
            <a:pPr algn="just"/>
            <a:r>
              <a:rPr lang="hu-HU" dirty="0" smtClean="0">
                <a:solidFill>
                  <a:schemeClr val="bg1"/>
                </a:solidFill>
              </a:rPr>
              <a:t>Magától kiürül a kistelepülési önkormányzat?</a:t>
            </a:r>
          </a:p>
          <a:p>
            <a:pPr algn="just"/>
            <a:r>
              <a:rPr lang="hu-HU" dirty="0" smtClean="0">
                <a:solidFill>
                  <a:schemeClr val="bg1"/>
                </a:solidFill>
              </a:rPr>
              <a:t>Ha nincs hivatal, nincs önkormányzat!!!</a:t>
            </a:r>
          </a:p>
          <a:p>
            <a:pPr algn="just"/>
            <a:r>
              <a:rPr lang="hu-HU" dirty="0" smtClean="0">
                <a:solidFill>
                  <a:schemeClr val="bg1"/>
                </a:solidFill>
              </a:rPr>
              <a:t>Központosítás: jön a járási önkormányzat?</a:t>
            </a:r>
          </a:p>
          <a:p>
            <a:pPr algn="just"/>
            <a:r>
              <a:rPr lang="hu-HU" dirty="0" smtClean="0">
                <a:solidFill>
                  <a:schemeClr val="bg1"/>
                </a:solidFill>
              </a:rPr>
              <a:t>Tárgyalási halogatás.</a:t>
            </a:r>
          </a:p>
          <a:p>
            <a:pPr algn="ctr">
              <a:buNone/>
            </a:pPr>
            <a:r>
              <a:rPr lang="hu-HU" b="1" i="1" dirty="0" smtClean="0">
                <a:solidFill>
                  <a:schemeClr val="bg1"/>
                </a:solidFill>
              </a:rPr>
              <a:t>Ki mondja meg mi fáj igazán?!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33B6-1B3A-4F67-B4C4-3CAECFED3158}" type="slidenum">
              <a:rPr lang="hu-HU" smtClean="0"/>
              <a:pPr/>
              <a:t>14</a:t>
            </a:fld>
            <a:endParaRPr lang="hu-HU" dirty="0"/>
          </a:p>
        </p:txBody>
      </p:sp>
      <p:sp>
        <p:nvSpPr>
          <p:cNvPr id="5" name="Dia számának helye 3"/>
          <p:cNvSpPr txBox="1">
            <a:spLocks/>
          </p:cNvSpPr>
          <p:nvPr/>
        </p:nvSpPr>
        <p:spPr>
          <a:xfrm>
            <a:off x="6858016" y="2142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</a:t>
            </a: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 descr="smileköszönö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264" y="2857496"/>
            <a:ext cx="2019298" cy="1735595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> </a:t>
            </a:r>
            <a:r>
              <a:rPr lang="hu-HU" b="1" dirty="0" smtClean="0">
                <a:solidFill>
                  <a:schemeClr val="bg1"/>
                </a:solidFill>
              </a:rPr>
              <a:t>Köszönöm figyelmüket!  </a:t>
            </a:r>
            <a:br>
              <a:rPr lang="hu-HU" b="1" dirty="0" smtClean="0">
                <a:solidFill>
                  <a:schemeClr val="bg1"/>
                </a:solidFill>
              </a:rPr>
            </a:b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4" name="Szövegdoboz 120"/>
          <p:cNvSpPr txBox="1">
            <a:spLocks noGrp="1" noChangeArrowheads="1"/>
          </p:cNvSpPr>
          <p:nvPr>
            <p:ph idx="1"/>
          </p:nvPr>
        </p:nvSpPr>
        <p:spPr bwMode="auto">
          <a:xfrm>
            <a:off x="467544" y="1700808"/>
            <a:ext cx="8229600" cy="408111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None/>
            </a:pPr>
            <a:r>
              <a:rPr lang="hu-HU" sz="1800" b="1" dirty="0">
                <a:solidFill>
                  <a:schemeClr val="bg1"/>
                </a:solidFill>
              </a:rPr>
              <a:t>Magyar Köztisztviselők, Közalkalmazottak</a:t>
            </a:r>
            <a:br>
              <a:rPr lang="hu-HU" sz="1800" b="1" dirty="0">
                <a:solidFill>
                  <a:schemeClr val="bg1"/>
                </a:solidFill>
              </a:rPr>
            </a:br>
            <a:r>
              <a:rPr lang="hu-HU" sz="1800" b="1" dirty="0">
                <a:solidFill>
                  <a:schemeClr val="bg1"/>
                </a:solidFill>
              </a:rPr>
              <a:t>és Közszolgálati Dolgozók Szakszervezete (MKKSZ)</a:t>
            </a:r>
            <a:r>
              <a:rPr lang="hu-HU" sz="1800" dirty="0">
                <a:solidFill>
                  <a:schemeClr val="bg1"/>
                </a:solidFill>
              </a:rPr>
              <a:t/>
            </a:r>
            <a:br>
              <a:rPr lang="hu-HU" sz="1800" dirty="0">
                <a:solidFill>
                  <a:schemeClr val="bg1"/>
                </a:solidFill>
              </a:rPr>
            </a:br>
            <a:endParaRPr lang="hu-HU" sz="1800" dirty="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  <a:buNone/>
            </a:pPr>
            <a:r>
              <a:rPr lang="hu-HU" sz="1800" dirty="0">
                <a:solidFill>
                  <a:schemeClr val="bg1"/>
                </a:solidFill>
              </a:rPr>
              <a:t>Levélcím: H-1146 Budapest XIV., Abonyi utca 31.</a:t>
            </a:r>
            <a:br>
              <a:rPr lang="hu-HU" sz="1800" dirty="0">
                <a:solidFill>
                  <a:schemeClr val="bg1"/>
                </a:solidFill>
              </a:rPr>
            </a:br>
            <a:endParaRPr lang="hu-HU" sz="1800" dirty="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  <a:buNone/>
            </a:pPr>
            <a:r>
              <a:rPr lang="hu-HU" sz="1800" dirty="0">
                <a:solidFill>
                  <a:schemeClr val="bg1"/>
                </a:solidFill>
              </a:rPr>
              <a:t>Telefon: (36-1) 338-4002 </a:t>
            </a:r>
            <a:r>
              <a:rPr lang="hu-HU" sz="1800" dirty="0"/>
              <a:t/>
            </a:r>
            <a:br>
              <a:rPr lang="hu-HU" sz="1800" dirty="0"/>
            </a:br>
            <a:endParaRPr lang="hu-HU" sz="1800" dirty="0"/>
          </a:p>
          <a:p>
            <a:pPr algn="ctr">
              <a:spcBef>
                <a:spcPts val="0"/>
              </a:spcBef>
              <a:buNone/>
            </a:pPr>
            <a:r>
              <a:rPr lang="hu-HU" sz="1800" dirty="0">
                <a:solidFill>
                  <a:schemeClr val="bg1"/>
                </a:solidFill>
              </a:rPr>
              <a:t>E-mail: </a:t>
            </a:r>
            <a:r>
              <a:rPr lang="hu-HU" sz="1800" dirty="0">
                <a:hlinkClick r:id="rId4"/>
              </a:rPr>
              <a:t>mkksz@mkksz.org.hu</a:t>
            </a:r>
            <a:endParaRPr lang="hu-HU" sz="1800" dirty="0"/>
          </a:p>
          <a:p>
            <a:pPr algn="ctr">
              <a:buNone/>
            </a:pPr>
            <a:endParaRPr lang="hu-HU" dirty="0"/>
          </a:p>
          <a:p>
            <a:pPr algn="ctr">
              <a:buNone/>
            </a:pPr>
            <a:r>
              <a:rPr lang="hu-HU" dirty="0">
                <a:solidFill>
                  <a:schemeClr val="bg1"/>
                </a:solidFill>
              </a:rPr>
              <a:t>honlap címünk: </a:t>
            </a:r>
            <a:r>
              <a:rPr lang="hu-HU" dirty="0">
                <a:hlinkClick r:id="rId5"/>
              </a:rPr>
              <a:t>www.mkksz.org.hu</a:t>
            </a:r>
            <a:r>
              <a:rPr lang="hu-HU" dirty="0"/>
              <a:t> </a:t>
            </a:r>
          </a:p>
          <a:p>
            <a:pPr algn="ctr">
              <a:buNone/>
            </a:pPr>
            <a:r>
              <a:rPr lang="hu-HU" dirty="0">
                <a:solidFill>
                  <a:schemeClr val="bg1"/>
                </a:solidFill>
              </a:rPr>
              <a:t>Facebook: </a:t>
            </a:r>
            <a:r>
              <a:rPr lang="hu-HU" dirty="0">
                <a:hlinkClick r:id="rId6"/>
              </a:rPr>
              <a:t>https://www.facebook.com/mkksz</a:t>
            </a:r>
            <a:r>
              <a:rPr lang="hu-HU" dirty="0"/>
              <a:t> </a:t>
            </a:r>
          </a:p>
        </p:txBody>
      </p:sp>
      <p:sp>
        <p:nvSpPr>
          <p:cNvPr id="5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6858016" y="214290"/>
            <a:ext cx="2133600" cy="365125"/>
          </a:xfrm>
        </p:spPr>
        <p:txBody>
          <a:bodyPr/>
          <a:lstStyle/>
          <a:p>
            <a:r>
              <a:rPr lang="hu-HU" sz="3200" b="1" dirty="0" smtClean="0">
                <a:solidFill>
                  <a:schemeClr val="bg1"/>
                </a:solidFill>
              </a:rPr>
              <a:t>15</a:t>
            </a:r>
            <a:r>
              <a:rPr lang="hu-HU" sz="3200" dirty="0" smtClean="0">
                <a:solidFill>
                  <a:schemeClr val="bg1"/>
                </a:solidFill>
              </a:rPr>
              <a:t>.</a:t>
            </a:r>
            <a:endParaRPr lang="hu-H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9592" y="0"/>
            <a:ext cx="7570088" cy="54868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sz="3600" b="1" dirty="0" smtClean="0">
                <a:solidFill>
                  <a:schemeClr val="bg1"/>
                </a:solidFill>
              </a:rPr>
              <a:t>Előzmények</a:t>
            </a:r>
            <a:r>
              <a:rPr lang="hu-HU" b="1" dirty="0">
                <a:solidFill>
                  <a:schemeClr val="bg1"/>
                </a:solidFill>
              </a:rPr>
              <a:t/>
            </a:r>
            <a:br>
              <a:rPr lang="hu-HU" b="1" dirty="0">
                <a:solidFill>
                  <a:schemeClr val="bg1"/>
                </a:solidFill>
              </a:rPr>
            </a:b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260648"/>
            <a:ext cx="8535322" cy="638306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None/>
            </a:pPr>
            <a:endParaRPr lang="hu-HU" sz="1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hu-HU" sz="1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1.) 2014. július – 2015. május</a:t>
            </a:r>
          </a:p>
          <a:p>
            <a:pPr algn="just">
              <a:spcBef>
                <a:spcPts val="0"/>
              </a:spcBef>
              <a:buNone/>
            </a:pPr>
            <a:r>
              <a:rPr lang="hu-H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u-HU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Öt tárgyalás a „</a:t>
            </a:r>
            <a:r>
              <a:rPr lang="hu-HU" sz="1600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Bakondi</a:t>
            </a:r>
            <a:r>
              <a:rPr lang="hu-HU" sz="16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bizottságban</a:t>
            </a:r>
            <a:r>
              <a:rPr lang="hu-HU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” Eredmény: 2015. 07.01 hatályba lépett a (közszolgálati) </a:t>
            </a:r>
            <a:r>
              <a:rPr lang="hu-H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rendvédelmi</a:t>
            </a:r>
            <a:r>
              <a:rPr lang="hu-HU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életpálya törvény. ÁTLAG 30% béremelés! És folyt. köv.</a:t>
            </a:r>
          </a:p>
          <a:p>
            <a:pPr algn="just">
              <a:spcBef>
                <a:spcPts val="0"/>
              </a:spcBef>
              <a:buNone/>
            </a:pPr>
            <a:endParaRPr lang="hu-HU" sz="1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hu-HU" sz="1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2.) 2015. július 8. </a:t>
            </a:r>
            <a:r>
              <a:rPr lang="hu-HU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OKÉT Plenáris ülésen Varga Mihály személyesen nyilatkozik arról, hogy 2016. július 1.-én hatályba lép a </a:t>
            </a:r>
            <a:r>
              <a:rPr lang="hu-H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civil</a:t>
            </a:r>
            <a:r>
              <a:rPr lang="hu-HU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közszolgálati életpálya törvény. </a:t>
            </a:r>
          </a:p>
          <a:p>
            <a:pPr algn="just">
              <a:spcBef>
                <a:spcPts val="0"/>
              </a:spcBef>
              <a:buNone/>
            </a:pPr>
            <a:r>
              <a:rPr lang="hu-HU" sz="1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Ígéret: </a:t>
            </a:r>
            <a:r>
              <a:rPr lang="hu-HU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30%-os béremelés. </a:t>
            </a:r>
            <a:r>
              <a:rPr lang="hu-H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Forrás: </a:t>
            </a:r>
            <a:r>
              <a:rPr lang="hu-HU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37,8 milliárd a költségvetésben</a:t>
            </a:r>
            <a:r>
              <a:rPr lang="hu-H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endParaRPr lang="hu-HU" sz="1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hu-HU" sz="1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hu-HU" sz="1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.) 2015. december 23.!!!</a:t>
            </a:r>
          </a:p>
          <a:p>
            <a:pPr algn="just">
              <a:spcBef>
                <a:spcPts val="0"/>
              </a:spcBef>
              <a:buNone/>
            </a:pPr>
            <a:r>
              <a:rPr lang="hu-H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	</a:t>
            </a:r>
            <a:r>
              <a:rPr lang="hu-HU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Kormány - előzetes egyeztetés nélkül - törli a közszolgálati  életpálya programot!</a:t>
            </a:r>
            <a:endParaRPr lang="hu-HU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hu-HU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„</a:t>
            </a:r>
            <a:r>
              <a:rPr lang="hu-HU" sz="16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Karácsonyi ajándék a közszolgálati tisztviselőknek</a:t>
            </a:r>
            <a:r>
              <a:rPr lang="hu-HU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”?</a:t>
            </a:r>
          </a:p>
          <a:p>
            <a:pPr algn="just">
              <a:spcBef>
                <a:spcPts val="0"/>
              </a:spcBef>
              <a:buNone/>
            </a:pPr>
            <a:endParaRPr lang="hu-HU" sz="1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hu-HU" sz="1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hu-HU" sz="1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.) 2016. január </a:t>
            </a:r>
            <a:r>
              <a:rPr lang="hu-H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KÉF ülés</a:t>
            </a:r>
          </a:p>
          <a:p>
            <a:pPr algn="just">
              <a:spcBef>
                <a:spcPts val="0"/>
              </a:spcBef>
              <a:buNone/>
            </a:pPr>
            <a:r>
              <a:rPr lang="hu-H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Közszolgálati életpálya helyett új jogállási törvény (</a:t>
            </a:r>
            <a:r>
              <a:rPr lang="hu-HU" sz="1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Áttv</a:t>
            </a:r>
            <a:r>
              <a:rPr lang="hu-H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.) </a:t>
            </a:r>
          </a:p>
          <a:p>
            <a:pPr algn="just">
              <a:spcBef>
                <a:spcPts val="0"/>
              </a:spcBef>
              <a:buNone/>
            </a:pPr>
            <a:r>
              <a:rPr lang="hu-H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Új bérrendszer csak a járásban – 2017.-ben a megyében – 2018-ban??? – központi igazgatásban.</a:t>
            </a:r>
          </a:p>
          <a:p>
            <a:pPr algn="just">
              <a:spcBef>
                <a:spcPts val="0"/>
              </a:spcBef>
              <a:buNone/>
            </a:pPr>
            <a:r>
              <a:rPr lang="hu-H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u-H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Önkormányzati köztisztviselőknek sehol – semmikor - semmilyen bérintézkedés!</a:t>
            </a:r>
          </a:p>
          <a:p>
            <a:pPr algn="just">
              <a:spcBef>
                <a:spcPts val="0"/>
              </a:spcBef>
              <a:buNone/>
            </a:pPr>
            <a:endParaRPr lang="hu-HU" sz="1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hu-HU" sz="1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hu-HU" sz="1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.) 2016. Április 30 </a:t>
            </a:r>
            <a:r>
              <a:rPr lang="hu-H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MKKSZ XI. Kongresszus</a:t>
            </a:r>
          </a:p>
          <a:p>
            <a:pPr algn="just">
              <a:spcBef>
                <a:spcPts val="0"/>
              </a:spcBef>
              <a:buNone/>
            </a:pPr>
            <a:r>
              <a:rPr lang="hu-H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Egyhangú döntés a SZTRÁJK szervezésről</a:t>
            </a:r>
          </a:p>
          <a:p>
            <a:pPr>
              <a:spcBef>
                <a:spcPts val="0"/>
              </a:spcBef>
              <a:buNone/>
            </a:pPr>
            <a:endParaRPr lang="hu-HU" sz="1400" dirty="0"/>
          </a:p>
        </p:txBody>
      </p:sp>
      <p:sp>
        <p:nvSpPr>
          <p:cNvPr id="5" name="Dia számának helye 3"/>
          <p:cNvSpPr txBox="1">
            <a:spLocks/>
          </p:cNvSpPr>
          <p:nvPr/>
        </p:nvSpPr>
        <p:spPr>
          <a:xfrm>
            <a:off x="6858016" y="2142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 descr="sto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1214422"/>
            <a:ext cx="2014035" cy="1928826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466144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hu-HU" sz="4000" b="1" dirty="0" smtClean="0">
                <a:solidFill>
                  <a:schemeClr val="bg1"/>
                </a:solidFill>
              </a:rPr>
              <a:t>SZTRÁJK Követelés</a:t>
            </a:r>
            <a:r>
              <a:rPr lang="hu-HU" sz="4400" b="1" dirty="0" smtClean="0"/>
              <a:t/>
            </a:r>
            <a:br>
              <a:rPr lang="hu-HU" sz="4400" b="1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692696"/>
            <a:ext cx="8610160" cy="555570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hu-HU" sz="3000" b="1" dirty="0" smtClean="0">
                <a:solidFill>
                  <a:schemeClr val="bg1"/>
                </a:solidFill>
              </a:rPr>
              <a:t>30%-os általános béremelés 2016. október 1-től </a:t>
            </a:r>
            <a:r>
              <a:rPr lang="hu-HU" sz="3000" dirty="0" smtClean="0">
                <a:solidFill>
                  <a:schemeClr val="bg1"/>
                </a:solidFill>
              </a:rPr>
              <a:t>: </a:t>
            </a:r>
          </a:p>
          <a:p>
            <a:pPr lvl="1" algn="just">
              <a:buFontTx/>
              <a:buChar char="-"/>
            </a:pPr>
            <a:r>
              <a:rPr lang="hu-HU" sz="2600" dirty="0" smtClean="0">
                <a:solidFill>
                  <a:schemeClr val="bg1"/>
                </a:solidFill>
              </a:rPr>
              <a:t> önkormányzati köztisztviselőknek</a:t>
            </a:r>
          </a:p>
          <a:p>
            <a:pPr lvl="1" algn="just">
              <a:buFontTx/>
              <a:buChar char="-"/>
            </a:pPr>
            <a:r>
              <a:rPr lang="hu-HU" sz="2600" dirty="0" smtClean="0">
                <a:solidFill>
                  <a:schemeClr val="bg1"/>
                </a:solidFill>
              </a:rPr>
              <a:t>ügykezelőknek</a:t>
            </a:r>
          </a:p>
          <a:p>
            <a:pPr lvl="1" algn="just">
              <a:buFontTx/>
              <a:buChar char="-"/>
            </a:pPr>
            <a:r>
              <a:rPr lang="hu-HU" sz="2600" dirty="0" smtClean="0">
                <a:solidFill>
                  <a:schemeClr val="bg1"/>
                </a:solidFill>
              </a:rPr>
              <a:t>Technikai dolgozóknak</a:t>
            </a:r>
          </a:p>
          <a:p>
            <a:pPr algn="just">
              <a:buNone/>
            </a:pPr>
            <a:endParaRPr lang="hu-HU" sz="30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hu-HU" sz="3000" b="1" dirty="0" smtClean="0">
                <a:solidFill>
                  <a:schemeClr val="bg1"/>
                </a:solidFill>
              </a:rPr>
              <a:t>Mindezek forrásigénye 22.4 milliárd forint.</a:t>
            </a:r>
          </a:p>
          <a:p>
            <a:pPr lvl="1" algn="just">
              <a:buFontTx/>
              <a:buChar char="-"/>
            </a:pPr>
            <a:r>
              <a:rPr lang="hu-HU" sz="2600" dirty="0" smtClean="0">
                <a:solidFill>
                  <a:schemeClr val="bg1"/>
                </a:solidFill>
              </a:rPr>
              <a:t>Egységes előmeneteli és javadalmazási rendszer</a:t>
            </a:r>
          </a:p>
          <a:p>
            <a:pPr algn="just"/>
            <a:endParaRPr lang="hu-HU" sz="30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hu-HU" sz="3000" b="1" dirty="0" smtClean="0">
                <a:solidFill>
                  <a:schemeClr val="bg1"/>
                </a:solidFill>
              </a:rPr>
              <a:t>Azonos követelményekhez azonos feltételek az állami és az önkormányzati közigazgatásban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5" name="Dia számának helye 3"/>
          <p:cNvSpPr txBox="1">
            <a:spLocks/>
          </p:cNvSpPr>
          <p:nvPr/>
        </p:nvSpPr>
        <p:spPr>
          <a:xfrm>
            <a:off x="6858016" y="2142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b="1" dirty="0" smtClean="0">
                <a:solidFill>
                  <a:schemeClr val="bg1"/>
                </a:solidFill>
                <a:latin typeface="Calibri" pitchFamily="34" charset="0"/>
              </a:rPr>
              <a:t>A jövedelmi helyzet alakulása</a:t>
            </a:r>
            <a:endParaRPr lang="hu-HU" sz="40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dirty="0" smtClean="0">
                <a:solidFill>
                  <a:schemeClr val="bg1"/>
                </a:solidFill>
                <a:latin typeface="Calibri" pitchFamily="34" charset="0"/>
              </a:rPr>
              <a:t>Az </a:t>
            </a:r>
            <a:r>
              <a:rPr lang="hu-HU" b="1" dirty="0" smtClean="0">
                <a:solidFill>
                  <a:schemeClr val="bg1"/>
                </a:solidFill>
                <a:latin typeface="Calibri" pitchFamily="34" charset="0"/>
              </a:rPr>
              <a:t>elmúlt nyolc évben </a:t>
            </a:r>
            <a:r>
              <a:rPr lang="hu-HU" dirty="0" smtClean="0">
                <a:solidFill>
                  <a:schemeClr val="bg1"/>
                </a:solidFill>
                <a:latin typeface="Calibri" pitchFamily="34" charset="0"/>
              </a:rPr>
              <a:t>a közszolgálati keresetek </a:t>
            </a:r>
            <a:r>
              <a:rPr lang="hu-HU" b="1" dirty="0" smtClean="0">
                <a:solidFill>
                  <a:schemeClr val="bg1"/>
                </a:solidFill>
                <a:latin typeface="Calibri" pitchFamily="34" charset="0"/>
              </a:rPr>
              <a:t>reálértéke drasztikusan csökkent</a:t>
            </a:r>
            <a:r>
              <a:rPr lang="hu-HU" dirty="0" smtClean="0">
                <a:solidFill>
                  <a:schemeClr val="bg1"/>
                </a:solidFill>
                <a:latin typeface="Calibri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hu-HU" dirty="0" smtClean="0">
                <a:solidFill>
                  <a:schemeClr val="bg1"/>
                </a:solidFill>
                <a:latin typeface="Calibri" pitchFamily="34" charset="0"/>
              </a:rPr>
              <a:t>Ennek okai:</a:t>
            </a:r>
          </a:p>
          <a:p>
            <a:pPr marL="0" indent="0" algn="just">
              <a:buNone/>
            </a:pPr>
            <a:r>
              <a:rPr lang="hu-HU" dirty="0" smtClean="0">
                <a:solidFill>
                  <a:schemeClr val="bg1"/>
                </a:solidFill>
                <a:latin typeface="Calibri" pitchFamily="34" charset="0"/>
              </a:rPr>
              <a:t>- az illetményalap nyolc éve változatlan, </a:t>
            </a:r>
          </a:p>
          <a:p>
            <a:pPr marL="0" indent="0" algn="just">
              <a:buFontTx/>
              <a:buChar char="-"/>
            </a:pPr>
            <a:r>
              <a:rPr lang="hu-HU" dirty="0" smtClean="0">
                <a:solidFill>
                  <a:schemeClr val="bg1"/>
                </a:solidFill>
                <a:latin typeface="Calibri" pitchFamily="34" charset="0"/>
              </a:rPr>
              <a:t> megszűnt a 13. havi juttatás,  </a:t>
            </a:r>
          </a:p>
          <a:p>
            <a:pPr marL="0" indent="0" algn="just">
              <a:buFontTx/>
              <a:buChar char="-"/>
            </a:pPr>
            <a:r>
              <a:rPr lang="hu-HU" dirty="0" smtClean="0">
                <a:solidFill>
                  <a:schemeClr val="bg1"/>
                </a:solidFill>
                <a:latin typeface="Calibri" pitchFamily="34" charset="0"/>
              </a:rPr>
              <a:t> jutalmazásra nincs forrás, </a:t>
            </a:r>
          </a:p>
          <a:p>
            <a:pPr marL="182563" indent="-182563" algn="just">
              <a:buFontTx/>
              <a:buChar char="-"/>
            </a:pPr>
            <a:r>
              <a:rPr lang="hu-HU" dirty="0" smtClean="0">
                <a:solidFill>
                  <a:schemeClr val="bg1"/>
                </a:solidFill>
                <a:latin typeface="Calibri" pitchFamily="34" charset="0"/>
              </a:rPr>
              <a:t>jelentősen csökkentek vagy megszűntek a béren kívüli juttatások, </a:t>
            </a:r>
          </a:p>
          <a:p>
            <a:pPr marL="0" indent="0" algn="just">
              <a:buFontTx/>
              <a:buChar char="-"/>
            </a:pPr>
            <a:r>
              <a:rPr lang="hu-HU" dirty="0" smtClean="0">
                <a:solidFill>
                  <a:schemeClr val="bg1"/>
                </a:solidFill>
                <a:latin typeface="Calibri" pitchFamily="34" charset="0"/>
              </a:rPr>
              <a:t> a túlmunkáért díjazás nem jár. 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5" name="Dia számának helye 3"/>
          <p:cNvSpPr txBox="1">
            <a:spLocks/>
          </p:cNvSpPr>
          <p:nvPr/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1" name="Picture 3" descr="Z:\eva\1. Dokumentumok\Prezentációkhoz illusztráció\mérle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5072074"/>
            <a:ext cx="1857356" cy="16210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-99392"/>
            <a:ext cx="8373616" cy="216024"/>
          </a:xfrm>
        </p:spPr>
        <p:txBody>
          <a:bodyPr>
            <a:normAutofit fontScale="90000"/>
          </a:bodyPr>
          <a:lstStyle/>
          <a:p>
            <a:r>
              <a:rPr lang="hu-HU" sz="4000" b="1" dirty="0" smtClean="0">
                <a:latin typeface="Calibri" pitchFamily="34" charset="0"/>
              </a:rPr>
              <a:t/>
            </a:r>
            <a:br>
              <a:rPr lang="hu-HU" sz="4000" b="1" dirty="0" smtClean="0">
                <a:latin typeface="Calibri" pitchFamily="34" charset="0"/>
              </a:rPr>
            </a:br>
            <a:r>
              <a:rPr lang="hu-HU" sz="4000" b="1" dirty="0">
                <a:latin typeface="Calibri" pitchFamily="34" charset="0"/>
              </a:rPr>
              <a:t/>
            </a:r>
            <a:br>
              <a:rPr lang="hu-HU" sz="4000" b="1" dirty="0">
                <a:latin typeface="Calibri" pitchFamily="34" charset="0"/>
              </a:rPr>
            </a:br>
            <a:r>
              <a:rPr lang="hu-HU" b="1" dirty="0" err="1">
                <a:solidFill>
                  <a:schemeClr val="bg1"/>
                </a:solidFill>
                <a:latin typeface="Calibri" pitchFamily="34" charset="0"/>
              </a:rPr>
              <a:t>K</a:t>
            </a:r>
            <a:r>
              <a:rPr lang="hu-HU" b="1" dirty="0" err="1" smtClean="0">
                <a:solidFill>
                  <a:schemeClr val="bg1"/>
                </a:solidFill>
                <a:latin typeface="Calibri" pitchFamily="34" charset="0"/>
              </a:rPr>
              <a:t>ttv</a:t>
            </a:r>
            <a:r>
              <a:rPr lang="hu-HU" b="1" dirty="0" smtClean="0">
                <a:solidFill>
                  <a:schemeClr val="bg1"/>
                </a:solidFill>
                <a:latin typeface="Calibri" pitchFamily="34" charset="0"/>
              </a:rPr>
              <a:t> illetményrendszer</a:t>
            </a:r>
            <a:r>
              <a:rPr lang="hu-HU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br>
              <a:rPr lang="hu-HU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hu-HU" sz="2200" dirty="0" smtClean="0">
                <a:solidFill>
                  <a:schemeClr val="bg1"/>
                </a:solidFill>
                <a:latin typeface="Calibri" pitchFamily="34" charset="0"/>
              </a:rPr>
              <a:t>Felsőfokú iskolai végzettségű közszolgálati tisztviselők</a:t>
            </a:r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33B6-1B3A-4F67-B4C4-3CAECFED3158}" type="slidenum">
              <a:rPr lang="hu-HU" smtClean="0"/>
              <a:pPr/>
              <a:t>5</a:t>
            </a:fld>
            <a:endParaRPr lang="hu-HU"/>
          </a:p>
        </p:txBody>
      </p:sp>
      <p:graphicFrame>
        <p:nvGraphicFramePr>
          <p:cNvPr id="8" name="Táblázat 7"/>
          <p:cNvGraphicFramePr>
            <a:graphicFrameLocks noGrp="1"/>
          </p:cNvGraphicFramePr>
          <p:nvPr/>
        </p:nvGraphicFramePr>
        <p:xfrm>
          <a:off x="179511" y="1052736"/>
          <a:ext cx="8608444" cy="5622059"/>
        </p:xfrm>
        <a:graphic>
          <a:graphicData uri="http://schemas.openxmlformats.org/drawingml/2006/table">
            <a:tbl>
              <a:tblPr/>
              <a:tblGrid>
                <a:gridCol w="2138755"/>
                <a:gridCol w="1590709"/>
                <a:gridCol w="1590710"/>
                <a:gridCol w="1645858"/>
                <a:gridCol w="1642412"/>
              </a:tblGrid>
              <a:tr h="97707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Besorolási fokozat megnevezése</a:t>
                      </a:r>
                    </a:p>
                  </a:txBody>
                  <a:tcPr marL="7144" marR="7144" marT="714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Fizetési fokozat</a:t>
                      </a:r>
                    </a:p>
                  </a:txBody>
                  <a:tcPr marL="7144" marR="7144" marT="714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szolgálati jogviszony időtartama (év)</a:t>
                      </a:r>
                    </a:p>
                  </a:txBody>
                  <a:tcPr marL="7144" marR="7144" marT="714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Szorzószám</a:t>
                      </a:r>
                    </a:p>
                  </a:txBody>
                  <a:tcPr marL="7144" marR="7144" marT="714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A jelenleg hatályos bruttó illetmény összege</a:t>
                      </a:r>
                    </a:p>
                  </a:txBody>
                  <a:tcPr marL="7144" marR="7144" marT="714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3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Gyakornok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0–1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3,1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119 815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54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Fogalmazó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1–2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3,2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123 680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80934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2–3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3,3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127 545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54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Tanácsos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3–4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3,5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135 275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68541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4–6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3,7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143 005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80934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6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6–8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3,9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150 735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68541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Vezető-tanácsos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7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8–10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4,2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162 330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68541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8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10–12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4,4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170 060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541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9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12–14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4,6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177 790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34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10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14–16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4,8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185 520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54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Főtanácsos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11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16–19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5,1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197 115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541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12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19–22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5,2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200 980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34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13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22–25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5,3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204 845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541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Vezető-főtanácsos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14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25–29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5,6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216 440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541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29–33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5,7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220 305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541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16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33–37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5,8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224 170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34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17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37 év felett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6,0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231 900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Dia számának helye 3"/>
          <p:cNvSpPr txBox="1">
            <a:spLocks/>
          </p:cNvSpPr>
          <p:nvPr/>
        </p:nvSpPr>
        <p:spPr>
          <a:xfrm>
            <a:off x="6858016" y="2142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214290"/>
            <a:ext cx="8784976" cy="622422"/>
          </a:xfrm>
        </p:spPr>
        <p:txBody>
          <a:bodyPr>
            <a:normAutofit fontScale="90000"/>
          </a:bodyPr>
          <a:lstStyle/>
          <a:p>
            <a:r>
              <a:rPr lang="hu-HU" sz="4000" b="1" dirty="0" err="1">
                <a:solidFill>
                  <a:schemeClr val="bg1"/>
                </a:solidFill>
                <a:latin typeface="Calibri" pitchFamily="34" charset="0"/>
              </a:rPr>
              <a:t>K</a:t>
            </a:r>
            <a:r>
              <a:rPr lang="hu-HU" sz="4000" b="1" dirty="0" err="1" smtClean="0">
                <a:solidFill>
                  <a:schemeClr val="bg1"/>
                </a:solidFill>
                <a:latin typeface="Calibri" pitchFamily="34" charset="0"/>
              </a:rPr>
              <a:t>ttv</a:t>
            </a:r>
            <a:r>
              <a:rPr lang="hu-HU" sz="4000" b="1" dirty="0" smtClean="0">
                <a:solidFill>
                  <a:schemeClr val="bg1"/>
                </a:solidFill>
                <a:latin typeface="Calibri" pitchFamily="34" charset="0"/>
              </a:rPr>
              <a:t> illetményrendszer</a:t>
            </a:r>
            <a:br>
              <a:rPr lang="hu-HU" sz="4000" b="1" dirty="0" smtClean="0">
                <a:solidFill>
                  <a:schemeClr val="bg1"/>
                </a:solidFill>
                <a:latin typeface="Calibri" pitchFamily="34" charset="0"/>
              </a:rPr>
            </a:br>
            <a:endParaRPr lang="hu-HU" sz="40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0405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hu-HU" sz="2800" dirty="0" smtClean="0">
                <a:solidFill>
                  <a:schemeClr val="bg1"/>
                </a:solidFill>
                <a:latin typeface="Calibri" pitchFamily="34" charset="0"/>
              </a:rPr>
              <a:t>Középiskolai végzettségű közszolgálati tisztviselők</a:t>
            </a:r>
            <a:endParaRPr lang="hu-HU" sz="2800" dirty="0">
              <a:solidFill>
                <a:schemeClr val="bg1"/>
              </a:solidFill>
            </a:endParaRP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395536" y="1196752"/>
          <a:ext cx="8075859" cy="5249232"/>
        </p:xfrm>
        <a:graphic>
          <a:graphicData uri="http://schemas.openxmlformats.org/drawingml/2006/table">
            <a:tbl>
              <a:tblPr/>
              <a:tblGrid>
                <a:gridCol w="2005967"/>
                <a:gridCol w="1492734"/>
                <a:gridCol w="1492734"/>
                <a:gridCol w="1543051"/>
                <a:gridCol w="1541373"/>
              </a:tblGrid>
              <a:tr h="87484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Besorolási fokozat megnevezése</a:t>
                      </a:r>
                    </a:p>
                  </a:txBody>
                  <a:tcPr marL="7144" marR="7144" marT="714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Fizetési fokozat</a:t>
                      </a:r>
                    </a:p>
                  </a:txBody>
                  <a:tcPr marL="7144" marR="7144" marT="714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Szolgálati jogviszony időtartama (év)</a:t>
                      </a:r>
                    </a:p>
                  </a:txBody>
                  <a:tcPr marL="7144" marR="7144" marT="714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Szorzószám</a:t>
                      </a:r>
                    </a:p>
                  </a:txBody>
                  <a:tcPr marL="7144" marR="7144" marT="714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A jelenleg hatályos bruttó illetmény összege</a:t>
                      </a:r>
                    </a:p>
                  </a:txBody>
                  <a:tcPr marL="7144" marR="7144" marT="714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75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Gyakornok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0–2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1,79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69 184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23439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Előadó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2–4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1,9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73 435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2343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4–6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2,0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77 300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2343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6–8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2,2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85 030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2343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8–10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2,25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86 963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33751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6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10–12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2,3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88 895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23439"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Főelőadó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7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12–15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2,5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96 625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2343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8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15–18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2,6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100 490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2343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9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18–21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2,65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102 423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2343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10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21–24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2,7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104 355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2343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11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24–27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2,8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108 220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2343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12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27–29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2,85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110 153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33751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13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29–31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2,9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112 085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23439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Főmunkatárs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14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31–33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3,3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127 545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2343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33–35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4,0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154 600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2343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16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35–37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4,2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162 330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33751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17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37 év felett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4,4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170 060</a:t>
                      </a:r>
                    </a:p>
                  </a:txBody>
                  <a:tcPr marL="7144" marR="7144" marT="7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Dia számának helye 3"/>
          <p:cNvSpPr txBox="1">
            <a:spLocks/>
          </p:cNvSpPr>
          <p:nvPr/>
        </p:nvSpPr>
        <p:spPr>
          <a:xfrm>
            <a:off x="7010400" y="2142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</a:t>
            </a: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251520" y="980723"/>
          <a:ext cx="8496942" cy="5328588"/>
        </p:xfrm>
        <a:graphic>
          <a:graphicData uri="http://schemas.openxmlformats.org/drawingml/2006/table">
            <a:tbl>
              <a:tblPr/>
              <a:tblGrid>
                <a:gridCol w="763605"/>
                <a:gridCol w="732204"/>
                <a:gridCol w="732204"/>
                <a:gridCol w="732971"/>
                <a:gridCol w="762840"/>
                <a:gridCol w="732971"/>
                <a:gridCol w="732971"/>
                <a:gridCol w="732971"/>
                <a:gridCol w="732971"/>
                <a:gridCol w="732971"/>
                <a:gridCol w="1108263"/>
              </a:tblGrid>
              <a:tr h="280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Fizetési</a:t>
                      </a:r>
                      <a:endParaRPr lang="hu-HU" sz="12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Fizetési osztályok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80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fokozatok</a:t>
                      </a:r>
                      <a:endParaRPr lang="hu-HU" sz="12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A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B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C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D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E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F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G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H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I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J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0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1.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69 000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77 000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78 000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79 000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89 000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122 000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127 000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129 500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142 000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154 500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0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2.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70 208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78 348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79 560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80 975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91 448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126 270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131 445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135 975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148 390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163 770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0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3.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71 415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79 695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81 120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82 950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93 895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130 845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136 208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142 450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156 555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175 358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0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4.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72 623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81 043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83 070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84 925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97 010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135 420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140 970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148 925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165 785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186 945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0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5.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73 830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82 390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85 020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86 900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100 125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139 995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145 733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155 400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176 435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198 533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0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6.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75 038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83 738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86 775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88 875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103 240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144 570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150 495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163 170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187 085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210 120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0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7.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76 418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85 278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88 725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91 048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106 578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149 145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155 258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172 883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197 735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219 390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0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8.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77 798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87 780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90 675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93 813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109 915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154 330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161 608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182 595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208 385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229 046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0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9.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79 350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90 283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93 210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96 775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113 253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159 515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169 228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192 308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216 905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238 703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0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10.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80 903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92 978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95 940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99 738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116 590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166 835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177 165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202 020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225 425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248 359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0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11.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82 455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95 673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98 865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102 700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119 928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174 155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185 103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210 438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233 945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258 015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0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12.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84 008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98 368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101 790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105 663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122 598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181 475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193 040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218 855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242 465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267 671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0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13.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85 560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101 063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104 715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108 625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125 268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188 795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200 978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227 273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252 405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278 486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0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14.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87 113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103 950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107 640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111 588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128 383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196 115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208 915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235 690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262 345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289 301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0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15.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88 665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106 838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110 565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114 550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131 498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203 435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216 853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244 108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272 285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300 116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0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16.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90 218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109 725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113 490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117 513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134 613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210 755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224 790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252 525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282 225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310 931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0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17.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91 770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112 613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116 415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120 475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137 728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218 075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232 728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260 943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292 165</a:t>
                      </a:r>
                      <a:endParaRPr lang="hu-H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321 746</a:t>
                      </a:r>
                      <a:endParaRPr lang="hu-H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7" name="Szövegdoboz 120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67544" y="188640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3200" b="1" dirty="0" smtClean="0">
                <a:latin typeface="Calibri" pitchFamily="34" charset="0"/>
              </a:rPr>
              <a:t> </a:t>
            </a:r>
            <a:r>
              <a:rPr lang="hu-HU" sz="4000" b="1" dirty="0" err="1" smtClean="0">
                <a:solidFill>
                  <a:schemeClr val="bg1"/>
                </a:solidFill>
                <a:latin typeface="Calibri" pitchFamily="34" charset="0"/>
              </a:rPr>
              <a:t>Kjt</a:t>
            </a:r>
            <a:r>
              <a:rPr lang="hu-HU" sz="4000" b="1" dirty="0" smtClean="0">
                <a:solidFill>
                  <a:schemeClr val="bg1"/>
                </a:solidFill>
                <a:latin typeface="Calibri" pitchFamily="34" charset="0"/>
              </a:rPr>
              <a:t> illetményrendszer 2017. évben</a:t>
            </a:r>
            <a:endParaRPr lang="hu-HU" sz="4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Dia számának helye 3"/>
          <p:cNvSpPr txBox="1">
            <a:spLocks/>
          </p:cNvSpPr>
          <p:nvPr/>
        </p:nvSpPr>
        <p:spPr>
          <a:xfrm>
            <a:off x="6858016" y="1428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Közszolgálat finanszírozása </a:t>
            </a:r>
            <a:r>
              <a:rPr lang="hu-HU" dirty="0" smtClean="0">
                <a:solidFill>
                  <a:schemeClr val="bg1"/>
                </a:solidFill>
              </a:rPr>
              <a:t/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dirty="0" smtClean="0">
                <a:solidFill>
                  <a:schemeClr val="bg1"/>
                </a:solidFill>
              </a:rPr>
              <a:t>2011-2016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5069160"/>
          </a:xfrm>
        </p:spPr>
        <p:txBody>
          <a:bodyPr>
            <a:normAutofit/>
          </a:bodyPr>
          <a:lstStyle/>
          <a:p>
            <a:pPr>
              <a:buNone/>
              <a:tabLst>
                <a:tab pos="2152650" algn="l"/>
                <a:tab pos="2327275" algn="l"/>
                <a:tab pos="8426450" algn="r"/>
              </a:tabLst>
            </a:pPr>
            <a:r>
              <a:rPr lang="hu-HU" dirty="0" smtClean="0">
                <a:solidFill>
                  <a:schemeClr val="bg1"/>
                </a:solidFill>
              </a:rPr>
              <a:t>2011-2013 	KIVONÁS	-1400 milliárd</a:t>
            </a:r>
          </a:p>
          <a:p>
            <a:pPr>
              <a:buNone/>
              <a:tabLst>
                <a:tab pos="2152650" algn="l"/>
                <a:tab pos="8426450" algn="r"/>
              </a:tabLst>
            </a:pPr>
            <a:r>
              <a:rPr lang="hu-HU" dirty="0" smtClean="0">
                <a:solidFill>
                  <a:schemeClr val="bg1"/>
                </a:solidFill>
              </a:rPr>
              <a:t>2014	Bérintézkedés	+234 milliárd</a:t>
            </a:r>
          </a:p>
          <a:p>
            <a:pPr>
              <a:buNone/>
              <a:tabLst>
                <a:tab pos="2152650" algn="l"/>
                <a:tab pos="8426450" algn="r"/>
              </a:tabLst>
            </a:pPr>
            <a:r>
              <a:rPr lang="hu-HU" dirty="0" smtClean="0">
                <a:solidFill>
                  <a:schemeClr val="bg1"/>
                </a:solidFill>
              </a:rPr>
              <a:t>2015	Életpályák 	+94 milliárd</a:t>
            </a:r>
          </a:p>
          <a:p>
            <a:pPr>
              <a:buNone/>
              <a:tabLst>
                <a:tab pos="2152650" algn="l"/>
                <a:tab pos="8426450" algn="r"/>
              </a:tabLst>
            </a:pPr>
            <a:r>
              <a:rPr lang="hu-HU" dirty="0" smtClean="0">
                <a:solidFill>
                  <a:schemeClr val="bg1"/>
                </a:solidFill>
              </a:rPr>
              <a:t>2016	</a:t>
            </a:r>
            <a:r>
              <a:rPr lang="hu-HU" sz="2800" dirty="0" smtClean="0">
                <a:solidFill>
                  <a:schemeClr val="bg1"/>
                </a:solidFill>
              </a:rPr>
              <a:t>Életpályák + bérintézkedés</a:t>
            </a:r>
            <a:r>
              <a:rPr lang="hu-HU" dirty="0" smtClean="0">
                <a:solidFill>
                  <a:schemeClr val="bg1"/>
                </a:solidFill>
              </a:rPr>
              <a:t>	+186 milliárd</a:t>
            </a:r>
          </a:p>
          <a:p>
            <a:pPr>
              <a:buNone/>
              <a:tabLst>
                <a:tab pos="2152650" algn="l"/>
                <a:tab pos="8426450" algn="r"/>
              </a:tabLst>
            </a:pPr>
            <a:r>
              <a:rPr lang="hu-HU" dirty="0" smtClean="0">
                <a:solidFill>
                  <a:schemeClr val="bg1"/>
                </a:solidFill>
              </a:rPr>
              <a:t>2017 	</a:t>
            </a:r>
            <a:r>
              <a:rPr lang="hu-HU" sz="2800" dirty="0" smtClean="0">
                <a:solidFill>
                  <a:schemeClr val="bg1"/>
                </a:solidFill>
              </a:rPr>
              <a:t>Életpályák + bérintézkedés</a:t>
            </a:r>
            <a:r>
              <a:rPr lang="hu-HU" dirty="0" smtClean="0">
                <a:solidFill>
                  <a:schemeClr val="bg1"/>
                </a:solidFill>
              </a:rPr>
              <a:t>	+202 milliárd</a:t>
            </a:r>
          </a:p>
          <a:p>
            <a:pPr>
              <a:buNone/>
              <a:tabLst>
                <a:tab pos="2152650" algn="l"/>
                <a:tab pos="8426450" algn="r"/>
              </a:tabLst>
            </a:pPr>
            <a:r>
              <a:rPr lang="hu-HU" u="sng" dirty="0" smtClean="0">
                <a:solidFill>
                  <a:schemeClr val="bg1"/>
                </a:solidFill>
              </a:rPr>
              <a:t>2012-2016	bérkompenzáció	 +190 milliárd</a:t>
            </a:r>
          </a:p>
          <a:p>
            <a:pPr>
              <a:buNone/>
              <a:tabLst>
                <a:tab pos="8426450" algn="r"/>
              </a:tabLst>
            </a:pPr>
            <a:r>
              <a:rPr lang="hu-HU" b="1" dirty="0" smtClean="0">
                <a:solidFill>
                  <a:schemeClr val="bg1"/>
                </a:solidFill>
              </a:rPr>
              <a:t>6 évi </a:t>
            </a:r>
            <a:r>
              <a:rPr lang="hu-HU" b="1" dirty="0" err="1" smtClean="0">
                <a:solidFill>
                  <a:schemeClr val="bg1"/>
                </a:solidFill>
              </a:rPr>
              <a:t>Saldó</a:t>
            </a:r>
            <a:r>
              <a:rPr lang="hu-HU" b="1" dirty="0" smtClean="0">
                <a:solidFill>
                  <a:schemeClr val="bg1"/>
                </a:solidFill>
              </a:rPr>
              <a:t>	kb.-500 milliárd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33B6-1B3A-4F67-B4C4-3CAECFED3158}" type="slidenum">
              <a:rPr lang="hu-HU" smtClean="0"/>
              <a:pPr/>
              <a:t>8</a:t>
            </a:fld>
            <a:endParaRPr lang="hu-HU"/>
          </a:p>
        </p:txBody>
      </p:sp>
      <p:sp>
        <p:nvSpPr>
          <p:cNvPr id="5" name="Dia számának helye 3"/>
          <p:cNvSpPr txBox="1">
            <a:spLocks/>
          </p:cNvSpPr>
          <p:nvPr/>
        </p:nvSpPr>
        <p:spPr>
          <a:xfrm>
            <a:off x="6858016" y="2142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</a:t>
            </a: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hu-HU" sz="4000" b="1" dirty="0" smtClean="0">
                <a:solidFill>
                  <a:schemeClr val="bg1"/>
                </a:solidFill>
              </a:rPr>
              <a:t>Életpályák és bérintézkedések</a:t>
            </a:r>
            <a:endParaRPr lang="hu-HU" sz="4000" b="1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None/>
              <a:tabLst>
                <a:tab pos="7800975" algn="r"/>
              </a:tabLst>
            </a:pPr>
            <a:r>
              <a:rPr lang="hu-HU" dirty="0" smtClean="0">
                <a:solidFill>
                  <a:schemeClr val="bg1"/>
                </a:solidFill>
              </a:rPr>
              <a:t>2013. Bírói – ügyész bérrendezés 	16.100 Fő</a:t>
            </a:r>
          </a:p>
          <a:p>
            <a:pPr>
              <a:buNone/>
              <a:tabLst>
                <a:tab pos="7800975" algn="r"/>
              </a:tabLst>
            </a:pPr>
            <a:r>
              <a:rPr lang="hu-HU" dirty="0" smtClean="0">
                <a:solidFill>
                  <a:schemeClr val="bg1"/>
                </a:solidFill>
              </a:rPr>
              <a:t>2013.-2014. pedagógus életpálya 	168.000 fő</a:t>
            </a:r>
          </a:p>
          <a:p>
            <a:pPr>
              <a:buNone/>
              <a:tabLst>
                <a:tab pos="7800975" algn="r"/>
              </a:tabLst>
            </a:pPr>
            <a:r>
              <a:rPr lang="hu-HU" dirty="0" smtClean="0">
                <a:solidFill>
                  <a:schemeClr val="bg1"/>
                </a:solidFill>
              </a:rPr>
              <a:t>2015. rendvédelmi életpálya 	76.600 fő</a:t>
            </a:r>
          </a:p>
          <a:p>
            <a:pPr>
              <a:buNone/>
              <a:tabLst>
                <a:tab pos="7800975" algn="r"/>
              </a:tabLst>
            </a:pPr>
            <a:r>
              <a:rPr lang="hu-HU" dirty="0" smtClean="0">
                <a:solidFill>
                  <a:schemeClr val="bg1"/>
                </a:solidFill>
              </a:rPr>
              <a:t>2016. állami tisztviselő életpálya 	16.800 fő</a:t>
            </a:r>
          </a:p>
          <a:p>
            <a:pPr>
              <a:buNone/>
              <a:tabLst>
                <a:tab pos="7800975" algn="r"/>
              </a:tabLst>
            </a:pPr>
            <a:r>
              <a:rPr lang="hu-HU" dirty="0" smtClean="0">
                <a:solidFill>
                  <a:schemeClr val="bg1"/>
                </a:solidFill>
              </a:rPr>
              <a:t>2016. NAV életpálya 	22.400 Fő</a:t>
            </a:r>
          </a:p>
          <a:p>
            <a:pPr>
              <a:buNone/>
              <a:tabLst>
                <a:tab pos="7800975" algn="r"/>
              </a:tabLst>
            </a:pPr>
            <a:r>
              <a:rPr lang="hu-HU" dirty="0" smtClean="0">
                <a:solidFill>
                  <a:schemeClr val="bg1"/>
                </a:solidFill>
              </a:rPr>
              <a:t>2016. EÜ bérfejlesztés 	95.000 Fő</a:t>
            </a:r>
          </a:p>
          <a:p>
            <a:pPr>
              <a:buNone/>
              <a:tabLst>
                <a:tab pos="7800975" algn="r"/>
              </a:tabLst>
            </a:pPr>
            <a:r>
              <a:rPr lang="hu-HU" dirty="0" smtClean="0">
                <a:solidFill>
                  <a:schemeClr val="bg1"/>
                </a:solidFill>
              </a:rPr>
              <a:t>2017. Kormányhivatalok 	16.600 Fő</a:t>
            </a:r>
          </a:p>
          <a:p>
            <a:pPr>
              <a:buNone/>
              <a:tabLst>
                <a:tab pos="7800975" algn="r"/>
              </a:tabLst>
            </a:pPr>
            <a:r>
              <a:rPr lang="hu-HU" dirty="0" smtClean="0">
                <a:solidFill>
                  <a:schemeClr val="bg1"/>
                </a:solidFill>
              </a:rPr>
              <a:t>2017. Szociális bérfejlesztés 	89.000 Fő</a:t>
            </a:r>
          </a:p>
          <a:p>
            <a:pPr>
              <a:buNone/>
              <a:tabLst>
                <a:tab pos="7800975" algn="r"/>
              </a:tabLst>
            </a:pPr>
            <a:r>
              <a:rPr lang="hu-HU" b="1" dirty="0" smtClean="0">
                <a:solidFill>
                  <a:schemeClr val="bg1"/>
                </a:solidFill>
              </a:rPr>
              <a:t>Életpályák és bérintézkedések :	500.500 fő  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33B6-1B3A-4F67-B4C4-3CAECFED3158}" type="slidenum">
              <a:rPr lang="hu-HU" smtClean="0"/>
              <a:pPr/>
              <a:t>9</a:t>
            </a:fld>
            <a:endParaRPr lang="hu-HU"/>
          </a:p>
        </p:txBody>
      </p:sp>
      <p:sp>
        <p:nvSpPr>
          <p:cNvPr id="5" name="Dia számának helye 3"/>
          <p:cNvSpPr txBox="1">
            <a:spLocks/>
          </p:cNvSpPr>
          <p:nvPr/>
        </p:nvSpPr>
        <p:spPr>
          <a:xfrm>
            <a:off x="6858016" y="2142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3200" b="1" dirty="0" smtClean="0">
                <a:solidFill>
                  <a:schemeClr val="bg1"/>
                </a:solidFill>
              </a:rPr>
              <a:t>9</a:t>
            </a: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273</TotalTime>
  <Words>1068</Words>
  <Application>Microsoft Office PowerPoint</Application>
  <PresentationFormat>Diavetítés a képernyőre (4:3 oldalarány)</PresentationFormat>
  <Paragraphs>487</Paragraphs>
  <Slides>15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0" baseType="lpstr">
      <vt:lpstr>MS PGothic</vt:lpstr>
      <vt:lpstr>Arial</vt:lpstr>
      <vt:lpstr>Calibri</vt:lpstr>
      <vt:lpstr>Times New Roman</vt:lpstr>
      <vt:lpstr>Office-téma</vt:lpstr>
      <vt:lpstr>   Magyar Köztisztviselők, Közalkalmazottak és Közszolgálati Dolgozók Szakszervezete (MKKSZ) Aktivitás az önkormányzatok humánerőforrásának védelméért </vt:lpstr>
      <vt:lpstr> Előzmények </vt:lpstr>
      <vt:lpstr>SZTRÁJK Követelés </vt:lpstr>
      <vt:lpstr>A jövedelmi helyzet alakulása</vt:lpstr>
      <vt:lpstr>  Kttv illetményrendszer  Felsőfokú iskolai végzettségű közszolgálati tisztviselők</vt:lpstr>
      <vt:lpstr>Kttv illetményrendszer </vt:lpstr>
      <vt:lpstr> Kjt illetményrendszer 2017. évben</vt:lpstr>
      <vt:lpstr>Közszolgálat finanszírozása  2011-2016</vt:lpstr>
      <vt:lpstr>Életpályák és bérintézkedések</vt:lpstr>
      <vt:lpstr>Eredmény ?</vt:lpstr>
      <vt:lpstr>Sztrájk tanulságok </vt:lpstr>
      <vt:lpstr>MKKSZ javaslat</vt:lpstr>
      <vt:lpstr>MKKSZ aktivitások</vt:lpstr>
      <vt:lpstr>Sztrájkon túl - tárgyalás előtt: az erőpróba folytatódik</vt:lpstr>
      <vt:lpstr>  Köszönöm figyelmüket!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Magyar Köztisztviselők, Közalkalmazottak és Közszolgálati Dolgozók Szakszervezete (MKKSZ) Aktivitás az önkormányzatok humánerőforrásának védelméért</dc:title>
  <dc:creator>SZEF</dc:creator>
  <cp:lastModifiedBy>MKKSZ</cp:lastModifiedBy>
  <cp:revision>20</cp:revision>
  <dcterms:created xsi:type="dcterms:W3CDTF">2017-02-13T13:33:37Z</dcterms:created>
  <dcterms:modified xsi:type="dcterms:W3CDTF">2017-02-18T15:45:39Z</dcterms:modified>
</cp:coreProperties>
</file>